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66" r:id="rId3"/>
    <p:sldId id="256" r:id="rId4"/>
    <p:sldId id="260" r:id="rId5"/>
    <p:sldId id="258" r:id="rId6"/>
    <p:sldId id="259" r:id="rId7"/>
    <p:sldId id="261" r:id="rId8"/>
    <p:sldId id="257" r:id="rId9"/>
    <p:sldId id="262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29082B-84BF-44A2-A1D2-5879426649D2}" v="35" dt="2026-01-12T13:05:48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65691-A6A2-4B9D-A4FC-ABA52688A564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0F851-5A0B-4BFF-8A3A-500AD85D0E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47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Utgangspunktet vårt var </a:t>
            </a:r>
            <a:r>
              <a:rPr lang="nb-NO" dirty="0" err="1"/>
              <a:t>SparebankstiftelsenDNB</a:t>
            </a:r>
            <a:r>
              <a:rPr lang="nb-NO" dirty="0"/>
              <a:t> sin satsing Håndverksløftet og undersatsingen Håndverksløftet i kulturskolen. Vårt hovedfokus var på Håndverksløft delen. Hva kan kulturskolene gjøre for tradisjonshåndverk? Ikke motsatt…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0F851-5A0B-4BFF-8A3A-500AD85D0EF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4518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skjønte vi at vi trenger noen venner.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A0F851-5A0B-4BFF-8A3A-500AD85D0EF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33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975006-F7C9-ED68-3843-3D5E24135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2E9895D-41DB-7ED1-D355-9D24CDF63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4BA096-67FF-9B8F-71A8-6BB7469A7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2CA29F7-527A-BB44-956F-E57C41A42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679600-012B-614F-D39D-2159C910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49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FACC85-D45A-C8A5-75CD-F2E8B118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BD70E2-AA06-548A-9DB3-DC7D9CBDA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38E1EA7-4EF7-D74C-5A67-8BC38DFE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9395FD4-D7A8-9B0B-DDBB-960E88781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809006-92BF-D506-13D5-D07545AE6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18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75B731-DC04-EBD5-B22D-3C8AD2E6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499B15-1CEA-64A9-F230-78E46EB00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CB728F-7168-7BD2-AA1E-0E5578324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EB836A-6245-82BD-8399-FB81D516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7FC5FA-ED67-516D-E1C3-BEC86ADF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958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002B7D-F334-8A37-BCFB-D263C9F5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E98455-84E6-D913-F6C3-7EA12218E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11B4D49-2202-DBF5-8D12-5659CF7F8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732003E-2A26-CAC7-2A1D-DA262DD78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AB70EA5-84D5-CCCA-A84E-BF2FD9ED1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6EB0AE-67D0-5268-3194-FD90F76AC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042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3A95F7-4742-AA69-8258-7B8D56DA5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20573A-8882-39AA-BFB9-3357DFD08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8C374EE-5735-827C-33BA-556B7C043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B160943-C9D6-5971-5AC0-F8FD9FE818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D113F50-1849-FB90-BB7C-93E4DB559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9094C88-6A41-7550-D143-F9508F57C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0911275-9CD4-9B7E-5708-4ACD51DA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C12C20-55FB-B5F4-F22F-FB5C4A2C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0659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E31A0E-94AA-5E97-3EF2-79C951418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F51BD1F-7F8C-08F2-EDAE-C801B16CA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F373E0-12F7-FBD4-211B-F01BF1879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2FA978-6AB8-7DC4-21D2-913D8186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354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BBC1B89-FE05-3CC5-4702-C8853EA3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FC1B59F-0B5E-17B6-4493-D2E40C9AE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D90873-EEDB-9D02-06FB-7AC6D5B5C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794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9DA7F2-8FDC-69F5-C804-91295E2CA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F22363-2C7E-2ACB-B243-DDCFEBDD9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AF6B30D-92F4-00AA-5ABD-E9A524067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AA11F76-970D-DA96-FBE3-4F6257C36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FFC9521-31C3-E9A4-437F-DFB93B4E0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308836-64D7-092F-A01D-193920A7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76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3113F7-03CF-4ECE-15B4-78F78608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E6D468B-8758-A784-19A2-D4536E1B2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75EA01A-2380-AF07-F596-B9EB00665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B84AA-B9F7-FD2F-40D3-0FBEEC2D2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4B925A4-4F0B-063D-0A92-5670CC61C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09B2B0-1295-0E8F-6CB2-0651FD14B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6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D431DE-13D4-B69F-4F0C-62BF84966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F4DEDD4-DD34-72D4-D6FE-23EC49DE2A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7538D9-73D5-F9E1-DB6E-80EADB7E1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695A2F-9D3A-D343-6599-47A723B45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2B96ED-54D4-F637-5031-D6495F3F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90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3A330AF-5D6D-6C61-0016-47A04D628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A858EC6-4CD0-1DC4-2280-9865020BB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522955-CE3C-DE8A-C61C-AA83F11A8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C0D04DA-9D14-E2E9-DB04-9B9883883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CCC6D6-6914-A5FB-8E30-BB6C478F1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914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6DBCD60-36EF-FFC2-19D8-82781AB82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B50D05B-99D8-9EC9-2718-B9E03E554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3BF859-154F-9DD1-3CFA-02308A8FCC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4A1BEC-2723-4C85-8B2D-E7445A500598}" type="datetimeFigureOut">
              <a:rPr lang="nb-NO" smtClean="0"/>
              <a:t>10.02.2026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DD08343-4F4B-05F8-AF0C-61D278428F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8837EB-AC07-8CDE-D9B7-623DB4743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C0139E-7C70-4C89-9C85-2307C0EE21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429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A7041523-E57B-CBFB-C5E3-F5AF4B4D7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" r="12800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0E14AF2A-9267-AF7D-7899-69FA7BF6F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08125"/>
            <a:ext cx="4914900" cy="3841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dirty="0"/>
              <a:t>Fremme statusen for håndverksfagene og bevisstgjøre folk på verdien av tradisjonshåndverk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Stimulere kulturskoler til å initiere eller styrke tilbud innen tradisjonshåndverksfagene rettet mot barn og unge</a:t>
            </a:r>
          </a:p>
        </p:txBody>
      </p:sp>
    </p:spTree>
    <p:extLst>
      <p:ext uri="{BB962C8B-B14F-4D97-AF65-F5344CB8AC3E}">
        <p14:creationId xmlns:p14="http://schemas.microsoft.com/office/powerpoint/2010/main" val="448200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540272-D1AD-25C9-F843-241FF4CBB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C097645-D84B-EEE5-8063-6529C835D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person, utendørs, tre, klær&#10;&#10;KI-generert innhold kan være feil.">
            <a:extLst>
              <a:ext uri="{FF2B5EF4-FFF2-40B4-BE49-F238E27FC236}">
                <a16:creationId xmlns:a16="http://schemas.microsoft.com/office/drawing/2014/main" id="{CA46D8AE-F5EF-D0F6-837C-56C8F910A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4" r="15365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185168-5833-E19D-A11E-B9ABC6389E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Undertittel 2">
            <a:extLst>
              <a:ext uri="{FF2B5EF4-FFF2-40B4-BE49-F238E27FC236}">
                <a16:creationId xmlns:a16="http://schemas.microsoft.com/office/drawing/2014/main" id="{ABF208D5-ACFD-A3EC-E8E8-F06C1400FDF9}"/>
              </a:ext>
            </a:extLst>
          </p:cNvPr>
          <p:cNvSpPr txBox="1">
            <a:spLocks/>
          </p:cNvSpPr>
          <p:nvPr/>
        </p:nvSpPr>
        <p:spPr>
          <a:xfrm>
            <a:off x="533400" y="561975"/>
            <a:ext cx="4126989" cy="5614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kulturskolene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rekrutteringsarenaer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tradisjonshåndverk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kulturskolene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arbeidsplasser</a:t>
            </a:r>
            <a:r>
              <a:rPr lang="en-US" dirty="0"/>
              <a:t> for </a:t>
            </a:r>
            <a:r>
              <a:rPr lang="en-US" dirty="0" err="1"/>
              <a:t>tradisjonshåndverkere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12590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innendørs, vegg, person, Menneskeansikt&#10;&#10;KI-generert innhold kan være feil.">
            <a:extLst>
              <a:ext uri="{FF2B5EF4-FFF2-40B4-BE49-F238E27FC236}">
                <a16:creationId xmlns:a16="http://schemas.microsoft.com/office/drawing/2014/main" id="{FFFEF531-BBEF-CB28-3E6D-DD5EEADA7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0B5E72A-D05C-4B72-664E-582C510A9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5420" y="1833562"/>
            <a:ext cx="4333875" cy="3190875"/>
          </a:xfrm>
          <a:noFill/>
        </p:spPr>
        <p:txBody>
          <a:bodyPr>
            <a:normAutofit/>
          </a:bodyPr>
          <a:lstStyle/>
          <a:p>
            <a:pPr algn="l"/>
            <a:r>
              <a:rPr lang="nb-NO" sz="2800" b="1" dirty="0"/>
              <a:t>Tre samarbeidspartnere: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Vestby kulturskole og kulturskolene i Follo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Tradisjonshåndverk - opplæringskontor og kompetansesenter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sz="2800" dirty="0"/>
              <a:t>Follo museum</a:t>
            </a:r>
          </a:p>
          <a:p>
            <a:pPr algn="l"/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137700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81CBE68-D77C-06FF-1DE9-D3226990D7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049B9EF0-265B-64F8-00D6-AD4638EF4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485775"/>
            <a:ext cx="4733925" cy="58864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 err="1"/>
              <a:t>Målsetninger</a:t>
            </a:r>
            <a:endParaRPr lang="en-US" sz="3000" b="1" dirty="0"/>
          </a:p>
          <a:p>
            <a:r>
              <a:rPr lang="en-US" sz="3000" dirty="0" err="1"/>
              <a:t>Inkludere</a:t>
            </a:r>
            <a:r>
              <a:rPr lang="en-US" sz="3000" dirty="0"/>
              <a:t> </a:t>
            </a:r>
            <a:r>
              <a:rPr lang="en-US" sz="3000" dirty="0" err="1"/>
              <a:t>kulturskolefeltet</a:t>
            </a:r>
            <a:r>
              <a:rPr lang="en-US" sz="3000" dirty="0"/>
              <a:t> </a:t>
            </a:r>
            <a:r>
              <a:rPr lang="en-US" sz="3000" dirty="0" err="1"/>
              <a:t>i</a:t>
            </a:r>
            <a:r>
              <a:rPr lang="en-US" sz="3000" dirty="0"/>
              <a:t> </a:t>
            </a:r>
            <a:r>
              <a:rPr lang="en-US" sz="3000" dirty="0" err="1"/>
              <a:t>en</a:t>
            </a:r>
            <a:r>
              <a:rPr lang="en-US" sz="3000" dirty="0"/>
              <a:t>  </a:t>
            </a:r>
            <a:r>
              <a:rPr lang="en-US" sz="3000" dirty="0" err="1"/>
              <a:t>etablert</a:t>
            </a:r>
            <a:r>
              <a:rPr lang="en-US" sz="3000" dirty="0"/>
              <a:t> </a:t>
            </a:r>
            <a:r>
              <a:rPr lang="en-US" sz="3000" dirty="0" err="1"/>
              <a:t>infrastruktur</a:t>
            </a:r>
            <a:r>
              <a:rPr lang="en-US" sz="3000" dirty="0"/>
              <a:t> for </a:t>
            </a:r>
            <a:r>
              <a:rPr lang="en-US" sz="3000" dirty="0" err="1"/>
              <a:t>utdanning</a:t>
            </a:r>
            <a:r>
              <a:rPr lang="en-US" sz="3000" dirty="0"/>
              <a:t> </a:t>
            </a:r>
            <a:r>
              <a:rPr lang="en-US" sz="3000" dirty="0" err="1"/>
              <a:t>innen</a:t>
            </a:r>
            <a:r>
              <a:rPr lang="en-US" sz="3000" dirty="0"/>
              <a:t> </a:t>
            </a:r>
            <a:r>
              <a:rPr lang="en-US" sz="3000" dirty="0" err="1"/>
              <a:t>tradisjonshåndverk</a:t>
            </a:r>
            <a:endParaRPr lang="en-US" sz="3000" dirty="0"/>
          </a:p>
          <a:p>
            <a:r>
              <a:rPr lang="en-US" sz="3000" dirty="0" err="1"/>
              <a:t>Utvikle</a:t>
            </a:r>
            <a:r>
              <a:rPr lang="en-US" sz="3000" dirty="0"/>
              <a:t> </a:t>
            </a:r>
            <a:r>
              <a:rPr lang="en-US" sz="3000" dirty="0" err="1"/>
              <a:t>kulturskoleundervisning</a:t>
            </a:r>
            <a:r>
              <a:rPr lang="en-US" sz="3000" dirty="0"/>
              <a:t> </a:t>
            </a:r>
            <a:r>
              <a:rPr lang="en-US" sz="3000" dirty="0" err="1"/>
              <a:t>som</a:t>
            </a:r>
            <a:r>
              <a:rPr lang="en-US" sz="3000" dirty="0"/>
              <a:t> fag for </a:t>
            </a:r>
            <a:r>
              <a:rPr lang="en-US" sz="3000" dirty="0" err="1"/>
              <a:t>tradisjonshåndverkere</a:t>
            </a:r>
            <a:endParaRPr lang="en-US" sz="3000" dirty="0"/>
          </a:p>
          <a:p>
            <a:r>
              <a:rPr lang="en-US" sz="3000" dirty="0" err="1"/>
              <a:t>Etablere</a:t>
            </a:r>
            <a:r>
              <a:rPr lang="en-US" sz="3000" dirty="0"/>
              <a:t> </a:t>
            </a:r>
            <a:r>
              <a:rPr lang="en-US" sz="3000" dirty="0" err="1"/>
              <a:t>tradisjonshåndverk</a:t>
            </a:r>
            <a:r>
              <a:rPr lang="en-US" sz="3000" dirty="0"/>
              <a:t> </a:t>
            </a:r>
            <a:r>
              <a:rPr lang="en-US" sz="3000" dirty="0" err="1"/>
              <a:t>som</a:t>
            </a:r>
            <a:r>
              <a:rPr lang="en-US" sz="3000" dirty="0"/>
              <a:t> et </a:t>
            </a:r>
            <a:r>
              <a:rPr lang="en-US" sz="3000" dirty="0" err="1"/>
              <a:t>framtidig</a:t>
            </a:r>
            <a:r>
              <a:rPr lang="en-US" sz="3000" dirty="0"/>
              <a:t> </a:t>
            </a:r>
            <a:r>
              <a:rPr lang="en-US" sz="3000" dirty="0" err="1"/>
              <a:t>kulturskoletilbud</a:t>
            </a:r>
            <a:r>
              <a:rPr lang="en-US" sz="3000" dirty="0"/>
              <a:t> 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Modell med </a:t>
            </a:r>
            <a:r>
              <a:rPr lang="en-US" sz="3000" dirty="0" err="1"/>
              <a:t>nasjonal</a:t>
            </a:r>
            <a:r>
              <a:rPr lang="en-US" sz="3000" dirty="0"/>
              <a:t> </a:t>
            </a:r>
            <a:r>
              <a:rPr lang="en-US" sz="3000" dirty="0" err="1"/>
              <a:t>overføringsverdi</a:t>
            </a:r>
            <a:r>
              <a:rPr lang="en-US" sz="3000" dirty="0"/>
              <a:t>?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3932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tre, plante&#10;&#10;KI-generert innhold kan være feil.">
            <a:extLst>
              <a:ext uri="{FF2B5EF4-FFF2-40B4-BE49-F238E27FC236}">
                <a16:creationId xmlns:a16="http://schemas.microsoft.com/office/drawing/2014/main" id="{F89DD328-2571-F16F-4AE2-7AF455452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r="1197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C5CBDFA-DF02-6530-B323-47BC7D044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881063"/>
            <a:ext cx="4219575" cy="5095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Skape nysgjerrighet for tradisjonshåndverk</a:t>
            </a:r>
          </a:p>
          <a:p>
            <a:r>
              <a:rPr lang="nb-NO" dirty="0"/>
              <a:t>Barn og unge må bli kjent med ulike håndverkstradisjoner</a:t>
            </a:r>
          </a:p>
          <a:p>
            <a:r>
              <a:rPr lang="nb-NO" dirty="0"/>
              <a:t>Interessert ungdom må se at utdanning innen tradisjonshåndverk er en mulig framtidsvei</a:t>
            </a:r>
          </a:p>
          <a:p>
            <a:r>
              <a:rPr lang="nb-NO" dirty="0"/>
              <a:t>Mulighet til å fordype og utvikle seg innen ulike tradisjonshåndverksfag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777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person, klær, utendørs, tre&#10;&#10;KI-generert innhold kan være feil.">
            <a:extLst>
              <a:ext uri="{FF2B5EF4-FFF2-40B4-BE49-F238E27FC236}">
                <a16:creationId xmlns:a16="http://schemas.microsoft.com/office/drawing/2014/main" id="{D41462E8-7AD6-8165-2C7D-CEC883338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r="16969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B9080D6-DDA3-4621-8B14-007BFC2C2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599" y="561975"/>
            <a:ext cx="5638801" cy="5734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Kulturskolen </a:t>
            </a:r>
            <a:r>
              <a:rPr lang="en-US" b="1" dirty="0" err="1"/>
              <a:t>kan</a:t>
            </a:r>
            <a:r>
              <a:rPr lang="en-US" b="1" dirty="0"/>
              <a:t> </a:t>
            </a:r>
            <a:r>
              <a:rPr lang="en-US" b="1" dirty="0" err="1"/>
              <a:t>være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rød</a:t>
            </a:r>
            <a:r>
              <a:rPr lang="en-US" b="1" dirty="0"/>
              <a:t> </a:t>
            </a:r>
            <a:r>
              <a:rPr lang="en-US" b="1" dirty="0" err="1"/>
              <a:t>tråd</a:t>
            </a:r>
            <a:endParaRPr lang="en-US" b="1" dirty="0"/>
          </a:p>
          <a:p>
            <a:r>
              <a:rPr lang="en-US" dirty="0"/>
              <a:t>En arena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tilbyr</a:t>
            </a:r>
            <a:r>
              <a:rPr lang="en-US" dirty="0"/>
              <a:t> </a:t>
            </a:r>
            <a:r>
              <a:rPr lang="en-US" dirty="0" err="1"/>
              <a:t>opplæring</a:t>
            </a:r>
            <a:r>
              <a:rPr lang="en-US" dirty="0"/>
              <a:t> for barn og </a:t>
            </a:r>
            <a:r>
              <a:rPr lang="en-US" dirty="0" err="1"/>
              <a:t>unge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tillegg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skoleverket</a:t>
            </a:r>
            <a:endParaRPr lang="en-US" dirty="0"/>
          </a:p>
          <a:p>
            <a:r>
              <a:rPr lang="en-US" dirty="0"/>
              <a:t>Kan </a:t>
            </a:r>
            <a:r>
              <a:rPr lang="en-US" dirty="0" err="1"/>
              <a:t>gi</a:t>
            </a:r>
            <a:r>
              <a:rPr lang="en-US" dirty="0"/>
              <a:t> </a:t>
            </a:r>
            <a:r>
              <a:rPr lang="en-US" dirty="0" err="1"/>
              <a:t>ungdom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mulighet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utvikle</a:t>
            </a:r>
            <a:r>
              <a:rPr lang="en-US" dirty="0"/>
              <a:t> seg </a:t>
            </a:r>
            <a:r>
              <a:rPr lang="en-US" dirty="0" err="1"/>
              <a:t>i</a:t>
            </a:r>
            <a:r>
              <a:rPr lang="en-US" dirty="0"/>
              <a:t> fag de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møter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det </a:t>
            </a:r>
            <a:r>
              <a:rPr lang="en-US" dirty="0" err="1"/>
              <a:t>ordinære</a:t>
            </a:r>
            <a:r>
              <a:rPr lang="en-US" dirty="0"/>
              <a:t> </a:t>
            </a:r>
            <a:r>
              <a:rPr lang="en-US" dirty="0" err="1"/>
              <a:t>skoleverket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kommunal</a:t>
            </a:r>
            <a:r>
              <a:rPr lang="en-US" dirty="0"/>
              <a:t> </a:t>
            </a:r>
            <a:r>
              <a:rPr lang="en-US" dirty="0" err="1"/>
              <a:t>aktør</a:t>
            </a:r>
            <a:r>
              <a:rPr lang="en-US" dirty="0"/>
              <a:t> med </a:t>
            </a:r>
            <a:r>
              <a:rPr lang="en-US" dirty="0" err="1"/>
              <a:t>ansvaret</a:t>
            </a:r>
            <a:r>
              <a:rPr lang="en-US" dirty="0"/>
              <a:t> for </a:t>
            </a:r>
            <a:r>
              <a:rPr lang="en-US" dirty="0" err="1"/>
              <a:t>opplæring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kulturfag</a:t>
            </a:r>
            <a:r>
              <a:rPr lang="en-US" dirty="0"/>
              <a:t> (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fritiden</a:t>
            </a:r>
            <a:r>
              <a:rPr lang="en-US" dirty="0"/>
              <a:t>)</a:t>
            </a:r>
          </a:p>
          <a:p>
            <a:r>
              <a:rPr lang="en-US" dirty="0"/>
              <a:t>En </a:t>
            </a:r>
            <a:r>
              <a:rPr lang="en-US" dirty="0" err="1"/>
              <a:t>sentral</a:t>
            </a:r>
            <a:r>
              <a:rPr lang="en-US" dirty="0"/>
              <a:t> </a:t>
            </a:r>
            <a:r>
              <a:rPr lang="en-US" dirty="0" err="1"/>
              <a:t>rekruteringsarena</a:t>
            </a:r>
            <a:r>
              <a:rPr lang="en-US" dirty="0"/>
              <a:t> inn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tradisjonshåndverksfagene</a:t>
            </a:r>
            <a:r>
              <a:rPr lang="en-US" dirty="0"/>
              <a:t>?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6338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20EB15E-FA78-365B-8B8A-339FD11512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8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0128C1-3D67-FDE2-1D9F-1946ADF3D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025" y="814387"/>
            <a:ext cx="4857750" cy="5229225"/>
          </a:xfrm>
        </p:spPr>
        <p:txBody>
          <a:bodyPr>
            <a:noAutofit/>
          </a:bodyPr>
          <a:lstStyle/>
          <a:p>
            <a:r>
              <a:rPr lang="en-US" dirty="0"/>
              <a:t>Et smalt </a:t>
            </a:r>
            <a:r>
              <a:rPr lang="en-US" dirty="0" err="1"/>
              <a:t>fagområde</a:t>
            </a:r>
            <a:r>
              <a:rPr lang="en-US" dirty="0"/>
              <a:t>, med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elever</a:t>
            </a:r>
            <a:endParaRPr lang="en-US" dirty="0"/>
          </a:p>
          <a:p>
            <a:r>
              <a:rPr lang="en-US" dirty="0"/>
              <a:t>Den </a:t>
            </a:r>
            <a:r>
              <a:rPr lang="en-US" dirty="0" err="1"/>
              <a:t>enkelte</a:t>
            </a:r>
            <a:r>
              <a:rPr lang="en-US" dirty="0"/>
              <a:t> kommune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ta </a:t>
            </a:r>
            <a:r>
              <a:rPr lang="en-US" dirty="0" err="1"/>
              <a:t>ansvaret</a:t>
            </a:r>
            <a:r>
              <a:rPr lang="en-US" dirty="0"/>
              <a:t> for </a:t>
            </a:r>
            <a:r>
              <a:rPr lang="en-US" dirty="0" err="1"/>
              <a:t>tilbudet</a:t>
            </a:r>
            <a:r>
              <a:rPr lang="en-US" dirty="0"/>
              <a:t> </a:t>
            </a:r>
            <a:r>
              <a:rPr lang="en-US" dirty="0" err="1"/>
              <a:t>alene</a:t>
            </a:r>
            <a:endParaRPr lang="en-US" dirty="0"/>
          </a:p>
          <a:p>
            <a:r>
              <a:rPr lang="en-US" dirty="0" err="1"/>
              <a:t>Undervisningen</a:t>
            </a:r>
            <a:r>
              <a:rPr lang="en-US" dirty="0"/>
              <a:t> </a:t>
            </a:r>
            <a:r>
              <a:rPr lang="en-US" dirty="0" err="1"/>
              <a:t>gis</a:t>
            </a:r>
            <a:r>
              <a:rPr lang="en-US" dirty="0"/>
              <a:t> av de </a:t>
            </a:r>
            <a:r>
              <a:rPr lang="en-US" dirty="0" err="1"/>
              <a:t>som</a:t>
            </a:r>
            <a:r>
              <a:rPr lang="en-US" dirty="0"/>
              <a:t> jobber med </a:t>
            </a:r>
            <a:r>
              <a:rPr lang="en-US" dirty="0" err="1"/>
              <a:t>tradisjonshåndverk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daglig</a:t>
            </a:r>
            <a:endParaRPr lang="en-US" dirty="0"/>
          </a:p>
          <a:p>
            <a:r>
              <a:rPr lang="en-US" dirty="0" err="1"/>
              <a:t>Erfarne</a:t>
            </a:r>
            <a:r>
              <a:rPr lang="en-US" dirty="0"/>
              <a:t> </a:t>
            </a:r>
            <a:r>
              <a:rPr lang="en-US" dirty="0" err="1"/>
              <a:t>tradisjonshåndverkere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lærere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5194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0F7CC4D-E34F-8B09-F977-2732AE7D80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8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1826100-6298-EA0A-FAC1-AA07FF0F8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391" y="1858655"/>
            <a:ext cx="4335924" cy="31406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dirty="0"/>
              <a:t>Om man ønsker å videreføre kompetanse innen tradisjonshåndverk er det viktig å legge til rette for at erfarne tradisjonshåndverkere kan dele kunnskapen med nye talenter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23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person, konstruksjon, innendørs&#10;&#10;KI-generert innhold kan være feil.">
            <a:extLst>
              <a:ext uri="{FF2B5EF4-FFF2-40B4-BE49-F238E27FC236}">
                <a16:creationId xmlns:a16="http://schemas.microsoft.com/office/drawing/2014/main" id="{BC1474F0-327A-FAB3-89B5-FBDCB8253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89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3B7F5C9E-254E-DC4F-C41F-38B6D4ACF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2" y="770603"/>
            <a:ext cx="5565058" cy="53167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b="1" dirty="0"/>
              <a:t>Kompetansebehov</a:t>
            </a:r>
          </a:p>
          <a:p>
            <a:r>
              <a:rPr lang="nn-NO" dirty="0" err="1"/>
              <a:t>Tradisjonshåndverkets</a:t>
            </a:r>
            <a:r>
              <a:rPr lang="nn-NO" dirty="0"/>
              <a:t> </a:t>
            </a:r>
            <a:r>
              <a:rPr lang="nn-NO" dirty="0" err="1"/>
              <a:t>egenart</a:t>
            </a:r>
            <a:endParaRPr lang="nn-NO" dirty="0"/>
          </a:p>
          <a:p>
            <a:r>
              <a:rPr lang="nn-NO" dirty="0"/>
              <a:t>Ulike formidlings- og undervisingsformer knytet til levende kulturarv</a:t>
            </a:r>
          </a:p>
          <a:p>
            <a:r>
              <a:rPr lang="nn-NO" dirty="0"/>
              <a:t>Pedagogiske </a:t>
            </a:r>
            <a:r>
              <a:rPr lang="nn-NO" dirty="0" err="1"/>
              <a:t>teorier</a:t>
            </a:r>
            <a:r>
              <a:rPr lang="nn-NO" dirty="0"/>
              <a:t> og kunnskap om barn og unges kognitive og kreative utvikling på et </a:t>
            </a:r>
            <a:r>
              <a:rPr lang="nn-NO" dirty="0" err="1"/>
              <a:t>grunnleggende</a:t>
            </a:r>
            <a:r>
              <a:rPr lang="nn-NO" dirty="0"/>
              <a:t> nivå </a:t>
            </a:r>
          </a:p>
          <a:p>
            <a:r>
              <a:rPr lang="nn-NO" dirty="0"/>
              <a:t>Tenke relasjonelt rundt planlegging, gjennomføring og vurdering av undervisingsopplegg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0011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lassholder for innhold 4" descr="Et bilde som inneholder klær, person, utendørs, konstruksjon&#10;&#10;KI-generert innhold kan være feil.">
            <a:extLst>
              <a:ext uri="{FF2B5EF4-FFF2-40B4-BE49-F238E27FC236}">
                <a16:creationId xmlns:a16="http://schemas.microsoft.com/office/drawing/2014/main" id="{E4060C51-071E-CC84-FA47-06B8BEE97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0" r="7209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73A08AFC-00C5-CD37-04AD-A1FBC70C5E57}"/>
              </a:ext>
            </a:extLst>
          </p:cNvPr>
          <p:cNvSpPr txBox="1">
            <a:spLocks/>
          </p:cNvSpPr>
          <p:nvPr/>
        </p:nvSpPr>
        <p:spPr>
          <a:xfrm>
            <a:off x="434247" y="894812"/>
            <a:ext cx="4708024" cy="506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Kulturskolen som en ny samarbeidspartner i en allerede etablert infrastruktur for utdanning i tradisjonshåndverk</a:t>
            </a:r>
          </a:p>
          <a:p>
            <a:r>
              <a:rPr lang="nb-NO" dirty="0"/>
              <a:t>Kulturskolen som rekrutteringsarena til tradisjonshåndverk </a:t>
            </a:r>
          </a:p>
          <a:p>
            <a:r>
              <a:rPr lang="nb-NO" dirty="0"/>
              <a:t>Kulturskoleundervisning, som en av flere næringsveier for tradisjonshåndverkere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401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340</Words>
  <Application>Microsoft Office PowerPoint</Application>
  <PresentationFormat>Widescreen</PresentationFormat>
  <Paragraphs>43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Ole Thomas Evensen</dc:creator>
  <cp:lastModifiedBy>Ole Thomas Evensen</cp:lastModifiedBy>
  <cp:revision>2</cp:revision>
  <dcterms:created xsi:type="dcterms:W3CDTF">2026-01-12T09:15:46Z</dcterms:created>
  <dcterms:modified xsi:type="dcterms:W3CDTF">2026-02-10T08:10:44Z</dcterms:modified>
</cp:coreProperties>
</file>